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jp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164592"/>
            <a:ext cx="164592" cy="3840480"/>
          </a:xfrm>
          <a:prstGeom prst="rect">
            <a:avLst/>
          </a:prstGeom>
          <a:solidFill>
            <a:srgbClr val="E8681A"/>
          </a:solidFill>
          <a:ln w="12700">
            <a:solidFill>
              <a:srgbClr val="E8681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 rot="10800000">
            <a:off x="0" y="0"/>
            <a:ext cx="164592" cy="164592"/>
          </a:xfrm>
          <a:prstGeom prst="rtTriangle">
            <a:avLst/>
          </a:prstGeom>
          <a:solidFill>
            <a:srgbClr val="E8681A"/>
          </a:solidFill>
          <a:ln w="12700">
            <a:solidFill>
              <a:srgbClr val="E8681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flipH="1">
            <a:off x="8503920" y="3840480"/>
            <a:ext cx="640080" cy="640080"/>
          </a:xfrm>
          <a:prstGeom prst="rtTriangle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796528" y="4160520"/>
            <a:ext cx="347472" cy="982980"/>
          </a:xfrm>
          <a:prstGeom prst="rect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</p:sp>
      <p:pic>
        <p:nvPicPr>
          <p:cNvPr id="6" name="Image 0" descr="/tmp/lt_logo_sm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0" y="91440"/>
            <a:ext cx="1234440" cy="5029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274320" y="4919472"/>
            <a:ext cx="1828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16/06/2026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2743200" y="4919472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B7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© 2026 Leading Talent Ltd. All rights reserved.</a:t>
            </a:r>
            <a:endParaRPr lang="en-US" sz="900" dirty="0"/>
          </a:p>
        </p:txBody>
      </p:sp>
      <p:sp>
        <p:nvSpPr>
          <p:cNvPr id="9" name="Text 6"/>
          <p:cNvSpPr/>
          <p:nvPr/>
        </p:nvSpPr>
        <p:spPr>
          <a:xfrm>
            <a:off x="914400" y="1463040"/>
            <a:ext cx="71323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200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Leading Talent</a:t>
            </a:r>
            <a:endParaRPr lang="en-US" sz="5200" dirty="0"/>
          </a:p>
        </p:txBody>
      </p:sp>
      <p:sp>
        <p:nvSpPr>
          <p:cNvPr id="10" name="Text 7"/>
          <p:cNvSpPr/>
          <p:nvPr/>
        </p:nvSpPr>
        <p:spPr>
          <a:xfrm>
            <a:off x="914400" y="2606040"/>
            <a:ext cx="7132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 Study – EUC &amp; Windows 10 End of Support Transformation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164592"/>
            <a:ext cx="164592" cy="3840480"/>
          </a:xfrm>
          <a:prstGeom prst="rect">
            <a:avLst/>
          </a:prstGeom>
          <a:solidFill>
            <a:srgbClr val="E8681A"/>
          </a:solidFill>
          <a:ln w="12700">
            <a:solidFill>
              <a:srgbClr val="E8681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 rot="10800000">
            <a:off x="0" y="0"/>
            <a:ext cx="164592" cy="164592"/>
          </a:xfrm>
          <a:prstGeom prst="rtTriangle">
            <a:avLst/>
          </a:prstGeom>
          <a:solidFill>
            <a:srgbClr val="E8681A"/>
          </a:solidFill>
          <a:ln w="12700">
            <a:solidFill>
              <a:srgbClr val="E8681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flipH="1">
            <a:off x="8503920" y="3840480"/>
            <a:ext cx="640080" cy="640080"/>
          </a:xfrm>
          <a:prstGeom prst="rtTriangle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796528" y="4160520"/>
            <a:ext cx="347472" cy="982980"/>
          </a:xfrm>
          <a:prstGeom prst="rect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</p:sp>
      <p:pic>
        <p:nvPicPr>
          <p:cNvPr id="6" name="Image 0" descr="/tmp/lt_logo_sm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0" y="91440"/>
            <a:ext cx="1234440" cy="5029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274320" y="4919472"/>
            <a:ext cx="1828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16/06/2026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2743200" y="4919472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B7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© 2026 Leading Talent Ltd. All rights reserved.</a:t>
            </a:r>
            <a:endParaRPr lang="en-US" sz="900" dirty="0"/>
          </a:p>
        </p:txBody>
      </p:sp>
      <p:sp>
        <p:nvSpPr>
          <p:cNvPr id="9" name="Text 6"/>
          <p:cNvSpPr/>
          <p:nvPr/>
        </p:nvSpPr>
        <p:spPr>
          <a:xfrm>
            <a:off x="457200" y="731520"/>
            <a:ext cx="777240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Windows 10 end of support </a:t>
            </a:r>
            <a:pPr indent="0" marL="0">
              <a:buNone/>
            </a:pPr>
            <a:r>
              <a:rPr lang="en-US" sz="3000" b="1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not a refresh project.</a:t>
            </a:r>
            <a:endParaRPr lang="en-US" sz="3000" dirty="0"/>
          </a:p>
          <a:p>
            <a:pPr indent="0" marL="0">
              <a:buNone/>
            </a:pPr>
            <a:r>
              <a:rPr lang="en-US" sz="3000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is a compliance</a:t>
            </a:r>
            <a:endParaRPr lang="en-US" sz="3000" dirty="0"/>
          </a:p>
          <a:p>
            <a:pPr indent="0" marL="0">
              <a:buNone/>
            </a:pPr>
            <a:r>
              <a:rPr lang="en-US" sz="3000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cyber risk.</a:t>
            </a:r>
            <a:endParaRPr lang="en-US" sz="3000" dirty="0"/>
          </a:p>
        </p:txBody>
      </p:sp>
      <p:sp>
        <p:nvSpPr>
          <p:cNvPr id="10" name="Text 7"/>
          <p:cNvSpPr/>
          <p:nvPr/>
        </p:nvSpPr>
        <p:spPr>
          <a:xfrm>
            <a:off x="457200" y="3337560"/>
            <a:ext cx="777240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6B7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With Microsoft ending mainstream support for Windows 10 in October 2025, every unpatched endpoint becomes a liability. For regulated enterprises, this is a compliance event — not an upgrade cycle. Managed poorly, it triggers audit findings, cyber incidents, and operational disruption.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164592"/>
            <a:ext cx="164592" cy="3840480"/>
          </a:xfrm>
          <a:prstGeom prst="rect">
            <a:avLst/>
          </a:prstGeom>
          <a:solidFill>
            <a:srgbClr val="E8681A"/>
          </a:solidFill>
          <a:ln w="12700">
            <a:solidFill>
              <a:srgbClr val="E8681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 rot="10800000">
            <a:off x="0" y="0"/>
            <a:ext cx="164592" cy="164592"/>
          </a:xfrm>
          <a:prstGeom prst="rtTriangle">
            <a:avLst/>
          </a:prstGeom>
          <a:solidFill>
            <a:srgbClr val="E8681A"/>
          </a:solidFill>
          <a:ln w="12700">
            <a:solidFill>
              <a:srgbClr val="E8681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flipH="1">
            <a:off x="8503920" y="3840480"/>
            <a:ext cx="640080" cy="640080"/>
          </a:xfrm>
          <a:prstGeom prst="rtTriangle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796528" y="4160520"/>
            <a:ext cx="347472" cy="982980"/>
          </a:xfrm>
          <a:prstGeom prst="rect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</p:sp>
      <p:pic>
        <p:nvPicPr>
          <p:cNvPr id="6" name="Image 0" descr="/tmp/lt_logo_sm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0" y="91440"/>
            <a:ext cx="1234440" cy="5029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274320" y="4919472"/>
            <a:ext cx="1828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16/06/2026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2743200" y="4919472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B7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© 2026 Leading Talent Ltd. All rights reserved.</a:t>
            </a:r>
            <a:endParaRPr lang="en-US" sz="900" dirty="0"/>
          </a:p>
        </p:txBody>
      </p:sp>
      <p:sp>
        <p:nvSpPr>
          <p:cNvPr id="9" name="Text 6"/>
          <p:cNvSpPr/>
          <p:nvPr/>
        </p:nvSpPr>
        <p:spPr>
          <a:xfrm>
            <a:off x="274320" y="9144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C2B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 Study: End of Support, Not End of Control — Enterprise Windows Transformation at Scale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256032" y="594360"/>
            <a:ext cx="8595360" cy="274320"/>
          </a:xfrm>
          <a:prstGeom prst="rect">
            <a:avLst>
              <a:gd name="adj" fmla="val 13333"/>
            </a:avLst>
          </a:prstGeom>
          <a:solidFill>
            <a:srgbClr val="2D6A9F"/>
          </a:solidFill>
          <a:ln w="12700">
            <a:solidFill>
              <a:srgbClr val="2D6A9F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365760" y="612648"/>
            <a:ext cx="8412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Client Situation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256032" y="896112"/>
            <a:ext cx="8595360" cy="2377440"/>
          </a:xfrm>
          <a:prstGeom prst="roundRect">
            <a:avLst>
              <a:gd name="adj" fmla="val 3077"/>
            </a:avLst>
          </a:prstGeom>
          <a:solidFill>
            <a:srgbClr val="FFFFFF"/>
          </a:solidFill>
          <a:ln w="12700">
            <a:solidFill>
              <a:srgbClr val="E2E5EA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402336" y="932688"/>
            <a:ext cx="8302752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05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leading FTSE-listed enterprise with a 45,000-endpoint estate engaged Leading Talent following an internal audit that exposed significant compliance gaps — with fewer than 18 months to the October 2025 end-of-support deadline.</a:t>
            </a:r>
            <a:endParaRPr lang="en-US" sz="1050" dirty="0"/>
          </a:p>
          <a:p>
            <a:pPr indent="0" marL="0">
              <a:spcAft>
                <a:spcPts val="400"/>
              </a:spcAft>
              <a:buNone/>
            </a:pPr>
            <a:endParaRPr lang="en-US" sz="10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5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data estate had grown organically: devices across dozens of business units and regions, a mix of managed and unmanaged endpoints, legacy hardware running non-standard images, and application compatibility gaps blocking Windows 11 readiness. Ingestion of device data into management tooling was inconsistent, lineage poor, and pipelines brittle.</a:t>
            </a:r>
            <a:endParaRPr lang="en-US" sz="1050" dirty="0"/>
          </a:p>
          <a:p>
            <a:pPr indent="0" marL="0">
              <a:spcAft>
                <a:spcPts val="400"/>
              </a:spcAft>
              <a:buNone/>
            </a:pPr>
            <a:endParaRPr lang="en-US" sz="10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5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With limited governance and stewardship, there was no consistent programme owner, no board-level risk visibility, and no systematic way to enforce quality and compliance standards across the estate. Downstream, these gaps created material business risk: audit exposure, Cyber Essentials non-compliance, and a growing backlog of unpatched vulnerabilities.</a:t>
            </a:r>
            <a:endParaRPr lang="en-US" sz="1050" dirty="0"/>
          </a:p>
        </p:txBody>
      </p:sp>
      <p:sp>
        <p:nvSpPr>
          <p:cNvPr id="14" name="Shape 11"/>
          <p:cNvSpPr/>
          <p:nvPr/>
        </p:nvSpPr>
        <p:spPr>
          <a:xfrm>
            <a:off x="256032" y="3364992"/>
            <a:ext cx="8595360" cy="274320"/>
          </a:xfrm>
          <a:prstGeom prst="rect">
            <a:avLst>
              <a:gd name="adj" fmla="val 13333"/>
            </a:avLst>
          </a:prstGeom>
          <a:solidFill>
            <a:srgbClr val="2D6A9F"/>
          </a:solidFill>
          <a:ln w="12700">
            <a:solidFill>
              <a:srgbClr val="2D6A9F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365760" y="3383280"/>
            <a:ext cx="8412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Ask</a:t>
            </a:r>
            <a:endParaRPr lang="en-US" sz="1200" dirty="0"/>
          </a:p>
        </p:txBody>
      </p:sp>
      <p:sp>
        <p:nvSpPr>
          <p:cNvPr id="16" name="Shape 13"/>
          <p:cNvSpPr/>
          <p:nvPr/>
        </p:nvSpPr>
        <p:spPr>
          <a:xfrm>
            <a:off x="256032" y="3657600"/>
            <a:ext cx="8595360" cy="530352"/>
          </a:xfrm>
          <a:prstGeom prst="roundRect">
            <a:avLst>
              <a:gd name="adj" fmla="val 10345"/>
            </a:avLst>
          </a:prstGeom>
          <a:solidFill>
            <a:srgbClr val="FFFFFF"/>
          </a:solidFill>
          <a:ln w="12700">
            <a:solidFill>
              <a:srgbClr val="E2E5EA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402336" y="3694176"/>
            <a:ext cx="830275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 and deliver a fully governed Windows 11 migration programme across a 45,000-endpoint estate — eliminating end-of-support risk, restoring Cyber Essentials Plus compliance, and maintaining BAU continuity throughout.</a:t>
            </a:r>
            <a:endParaRPr lang="en-US" sz="10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164592"/>
            <a:ext cx="164592" cy="3840480"/>
          </a:xfrm>
          <a:prstGeom prst="rect">
            <a:avLst/>
          </a:prstGeom>
          <a:solidFill>
            <a:srgbClr val="E8681A"/>
          </a:solidFill>
          <a:ln w="12700">
            <a:solidFill>
              <a:srgbClr val="E8681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 rot="10800000">
            <a:off x="0" y="0"/>
            <a:ext cx="164592" cy="164592"/>
          </a:xfrm>
          <a:prstGeom prst="rtTriangle">
            <a:avLst/>
          </a:prstGeom>
          <a:solidFill>
            <a:srgbClr val="E8681A"/>
          </a:solidFill>
          <a:ln w="12700">
            <a:solidFill>
              <a:srgbClr val="E8681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flipH="1">
            <a:off x="8503920" y="3840480"/>
            <a:ext cx="640080" cy="640080"/>
          </a:xfrm>
          <a:prstGeom prst="rtTriangle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796528" y="4160520"/>
            <a:ext cx="347472" cy="982980"/>
          </a:xfrm>
          <a:prstGeom prst="rect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</p:sp>
      <p:pic>
        <p:nvPicPr>
          <p:cNvPr id="6" name="Image 0" descr="/tmp/lt_logo_sm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0" y="91440"/>
            <a:ext cx="1234440" cy="5029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274320" y="4919472"/>
            <a:ext cx="1828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16/06/2026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2743200" y="4919472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B7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© 2026 Leading Talent Ltd. All rights reserved.</a:t>
            </a:r>
            <a:endParaRPr lang="en-US" sz="900" dirty="0"/>
          </a:p>
        </p:txBody>
      </p:sp>
      <p:sp>
        <p:nvSpPr>
          <p:cNvPr id="9" name="Text 6"/>
          <p:cNvSpPr/>
          <p:nvPr/>
        </p:nvSpPr>
        <p:spPr>
          <a:xfrm>
            <a:off x="274320" y="9144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C2B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Leading Talent provided end-to-end programme delivery across six structured phases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256032" y="594360"/>
            <a:ext cx="8595360" cy="274320"/>
          </a:xfrm>
          <a:prstGeom prst="rect">
            <a:avLst>
              <a:gd name="adj" fmla="val 13333"/>
            </a:avLst>
          </a:prstGeom>
          <a:solidFill>
            <a:srgbClr val="2D6A9F"/>
          </a:solidFill>
          <a:ln w="12700">
            <a:solidFill>
              <a:srgbClr val="2D6A9F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365760" y="612648"/>
            <a:ext cx="8412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did we do?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256032" y="896112"/>
            <a:ext cx="8595360" cy="3950208"/>
          </a:xfrm>
          <a:prstGeom prst="roundRect">
            <a:avLst>
              <a:gd name="adj" fmla="val 1852"/>
            </a:avLst>
          </a:prstGeom>
          <a:solidFill>
            <a:srgbClr val="FFFFFF"/>
          </a:solidFill>
          <a:ln w="12700">
            <a:solidFill>
              <a:srgbClr val="E2E5EA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84048" y="996696"/>
            <a:ext cx="411480" cy="402336"/>
          </a:xfrm>
          <a:prstGeom prst="rect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384048" y="996696"/>
            <a:ext cx="4114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886968" y="996696"/>
            <a:ext cx="78181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C2B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Discovery &amp; Estate Audit  </a:t>
            </a:r>
            <a:pPr indent="0" marL="0">
              <a:buNone/>
            </a:pPr>
            <a:r>
              <a:rPr lang="en-US" sz="10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structured assessment of the full 45,000-endpoint estate: hardware scoring, OS/patch version breakdown, MDM coverage gaps, and compliance posture. Delivered within 3 weeks, creating a shared understanding of current state and prioritised remediation backlog.</a:t>
            </a:r>
            <a:endParaRPr lang="en-US" sz="1000" dirty="0"/>
          </a:p>
        </p:txBody>
      </p:sp>
      <p:sp>
        <p:nvSpPr>
          <p:cNvPr id="16" name="Shape 13"/>
          <p:cNvSpPr/>
          <p:nvPr/>
        </p:nvSpPr>
        <p:spPr>
          <a:xfrm>
            <a:off x="384048" y="1536192"/>
            <a:ext cx="8321040" cy="0"/>
          </a:xfrm>
          <a:prstGeom prst="line">
            <a:avLst/>
          </a:prstGeom>
          <a:noFill/>
          <a:ln w="6350">
            <a:solidFill>
              <a:srgbClr val="E2E5EA"/>
            </a:solidFill>
            <a:prstDash val="solid"/>
          </a:ln>
        </p:spPr>
      </p:sp>
      <p:sp>
        <p:nvSpPr>
          <p:cNvPr id="17" name="Shape 14"/>
          <p:cNvSpPr/>
          <p:nvPr/>
        </p:nvSpPr>
        <p:spPr>
          <a:xfrm>
            <a:off x="384048" y="1591056"/>
            <a:ext cx="411480" cy="402336"/>
          </a:xfrm>
          <a:prstGeom prst="rect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384048" y="1591056"/>
            <a:ext cx="4114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1300" dirty="0"/>
          </a:p>
        </p:txBody>
      </p:sp>
      <p:sp>
        <p:nvSpPr>
          <p:cNvPr id="19" name="Text 16"/>
          <p:cNvSpPr/>
          <p:nvPr/>
        </p:nvSpPr>
        <p:spPr>
          <a:xfrm>
            <a:off x="886968" y="1591056"/>
            <a:ext cx="78181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C2B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Application Compatibility Review  </a:t>
            </a:r>
            <a:pPr indent="0" marL="0">
              <a:buNone/>
            </a:pPr>
            <a:r>
              <a:rPr lang="en-US" sz="10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Automated compatibility scan plus manual Tier-1 application review. Remediation backlog of 847 applications scoped, vendor-triaged, and sequenced for minimal business disruption.</a:t>
            </a:r>
            <a:endParaRPr lang="en-US" sz="1000" dirty="0"/>
          </a:p>
        </p:txBody>
      </p:sp>
      <p:sp>
        <p:nvSpPr>
          <p:cNvPr id="20" name="Shape 17"/>
          <p:cNvSpPr/>
          <p:nvPr/>
        </p:nvSpPr>
        <p:spPr>
          <a:xfrm>
            <a:off x="384048" y="2130552"/>
            <a:ext cx="8321040" cy="0"/>
          </a:xfrm>
          <a:prstGeom prst="line">
            <a:avLst/>
          </a:prstGeom>
          <a:noFill/>
          <a:ln w="6350">
            <a:solidFill>
              <a:srgbClr val="E2E5EA"/>
            </a:solidFill>
            <a:prstDash val="solid"/>
          </a:ln>
        </p:spPr>
      </p:sp>
      <p:sp>
        <p:nvSpPr>
          <p:cNvPr id="21" name="Shape 18"/>
          <p:cNvSpPr/>
          <p:nvPr/>
        </p:nvSpPr>
        <p:spPr>
          <a:xfrm>
            <a:off x="384048" y="2185416"/>
            <a:ext cx="411480" cy="402336"/>
          </a:xfrm>
          <a:prstGeom prst="rect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384048" y="2185416"/>
            <a:ext cx="4114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1300" dirty="0"/>
          </a:p>
        </p:txBody>
      </p:sp>
      <p:sp>
        <p:nvSpPr>
          <p:cNvPr id="23" name="Text 20"/>
          <p:cNvSpPr/>
          <p:nvPr/>
        </p:nvSpPr>
        <p:spPr>
          <a:xfrm>
            <a:off x="886968" y="2185416"/>
            <a:ext cx="78181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C2B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Image &amp; Policy Design  </a:t>
            </a:r>
            <a:pPr indent="0" marL="0">
              <a:buNone/>
            </a:pPr>
            <a:r>
              <a:rPr lang="en-US" sz="10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Windows 11 baseline build with Intune/Autopilot deployment configuration, BIOS standardisation, and CIS benchmark hardening — aligned to Cyber Essentials Plus requirements.</a:t>
            </a:r>
            <a:endParaRPr lang="en-US" sz="1000" dirty="0"/>
          </a:p>
        </p:txBody>
      </p:sp>
      <p:sp>
        <p:nvSpPr>
          <p:cNvPr id="24" name="Shape 21"/>
          <p:cNvSpPr/>
          <p:nvPr/>
        </p:nvSpPr>
        <p:spPr>
          <a:xfrm>
            <a:off x="384048" y="2724912"/>
            <a:ext cx="8321040" cy="0"/>
          </a:xfrm>
          <a:prstGeom prst="line">
            <a:avLst/>
          </a:prstGeom>
          <a:noFill/>
          <a:ln w="6350">
            <a:solidFill>
              <a:srgbClr val="E2E5EA"/>
            </a:solidFill>
            <a:prstDash val="solid"/>
          </a:ln>
        </p:spPr>
      </p:sp>
      <p:sp>
        <p:nvSpPr>
          <p:cNvPr id="25" name="Shape 22"/>
          <p:cNvSpPr/>
          <p:nvPr/>
        </p:nvSpPr>
        <p:spPr>
          <a:xfrm>
            <a:off x="384048" y="2779776"/>
            <a:ext cx="411480" cy="402336"/>
          </a:xfrm>
          <a:prstGeom prst="rect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384048" y="2779776"/>
            <a:ext cx="4114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1300" dirty="0"/>
          </a:p>
        </p:txBody>
      </p:sp>
      <p:sp>
        <p:nvSpPr>
          <p:cNvPr id="27" name="Text 24"/>
          <p:cNvSpPr/>
          <p:nvPr/>
        </p:nvSpPr>
        <p:spPr>
          <a:xfrm>
            <a:off x="886968" y="2779776"/>
            <a:ext cx="78181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C2B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Phased Migration Waves  </a:t>
            </a:r>
            <a:pPr indent="0" marL="0">
              <a:buNone/>
            </a:pPr>
            <a:r>
              <a:rPr lang="en-US" sz="10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Risk-stratified wave planning: pilot cohort → department waves → remote/VIP users. Full rollback capability maintained at every stage. 99.6% first-time success rate achieved.</a:t>
            </a:r>
            <a:endParaRPr lang="en-US" sz="1000" dirty="0"/>
          </a:p>
        </p:txBody>
      </p:sp>
      <p:sp>
        <p:nvSpPr>
          <p:cNvPr id="28" name="Shape 25"/>
          <p:cNvSpPr/>
          <p:nvPr/>
        </p:nvSpPr>
        <p:spPr>
          <a:xfrm>
            <a:off x="384048" y="3319272"/>
            <a:ext cx="8321040" cy="0"/>
          </a:xfrm>
          <a:prstGeom prst="line">
            <a:avLst/>
          </a:prstGeom>
          <a:noFill/>
          <a:ln w="6350">
            <a:solidFill>
              <a:srgbClr val="E2E5EA"/>
            </a:solidFill>
            <a:prstDash val="solid"/>
          </a:ln>
        </p:spPr>
      </p:sp>
      <p:sp>
        <p:nvSpPr>
          <p:cNvPr id="29" name="Shape 26"/>
          <p:cNvSpPr/>
          <p:nvPr/>
        </p:nvSpPr>
        <p:spPr>
          <a:xfrm>
            <a:off x="384048" y="3374136"/>
            <a:ext cx="411480" cy="402336"/>
          </a:xfrm>
          <a:prstGeom prst="rect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</p:sp>
      <p:sp>
        <p:nvSpPr>
          <p:cNvPr id="30" name="Text 27"/>
          <p:cNvSpPr/>
          <p:nvPr/>
        </p:nvSpPr>
        <p:spPr>
          <a:xfrm>
            <a:off x="384048" y="3374136"/>
            <a:ext cx="4114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</a:t>
            </a:r>
            <a:endParaRPr lang="en-US" sz="1300" dirty="0"/>
          </a:p>
        </p:txBody>
      </p:sp>
      <p:sp>
        <p:nvSpPr>
          <p:cNvPr id="31" name="Text 28"/>
          <p:cNvSpPr/>
          <p:nvPr/>
        </p:nvSpPr>
        <p:spPr>
          <a:xfrm>
            <a:off x="886968" y="3374136"/>
            <a:ext cx="78181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C2B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Programme Governance  </a:t>
            </a:r>
            <a:pPr indent="0" marL="0">
              <a:buNone/>
            </a:pPr>
            <a:r>
              <a:rPr lang="en-US" sz="10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Weekly SteerCo cadence, RAG dashboards, issue/risk log, and board-ready compliance reporting from week one — giving leadership full visibility throughout delivery.</a:t>
            </a:r>
            <a:endParaRPr lang="en-US" sz="1000" dirty="0"/>
          </a:p>
        </p:txBody>
      </p:sp>
      <p:sp>
        <p:nvSpPr>
          <p:cNvPr id="32" name="Shape 29"/>
          <p:cNvSpPr/>
          <p:nvPr/>
        </p:nvSpPr>
        <p:spPr>
          <a:xfrm>
            <a:off x="384048" y="3913632"/>
            <a:ext cx="8321040" cy="0"/>
          </a:xfrm>
          <a:prstGeom prst="line">
            <a:avLst/>
          </a:prstGeom>
          <a:noFill/>
          <a:ln w="6350">
            <a:solidFill>
              <a:srgbClr val="E2E5EA"/>
            </a:solidFill>
            <a:prstDash val="solid"/>
          </a:ln>
        </p:spPr>
      </p:sp>
      <p:sp>
        <p:nvSpPr>
          <p:cNvPr id="33" name="Shape 30"/>
          <p:cNvSpPr/>
          <p:nvPr/>
        </p:nvSpPr>
        <p:spPr>
          <a:xfrm>
            <a:off x="384048" y="3968496"/>
            <a:ext cx="411480" cy="402336"/>
          </a:xfrm>
          <a:prstGeom prst="rect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</p:sp>
      <p:sp>
        <p:nvSpPr>
          <p:cNvPr id="34" name="Text 31"/>
          <p:cNvSpPr/>
          <p:nvPr/>
        </p:nvSpPr>
        <p:spPr>
          <a:xfrm>
            <a:off x="384048" y="3968496"/>
            <a:ext cx="4114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</a:t>
            </a:r>
            <a:endParaRPr lang="en-US" sz="1300" dirty="0"/>
          </a:p>
        </p:txBody>
      </p:sp>
      <p:sp>
        <p:nvSpPr>
          <p:cNvPr id="35" name="Text 32"/>
          <p:cNvSpPr/>
          <p:nvPr/>
        </p:nvSpPr>
        <p:spPr>
          <a:xfrm>
            <a:off x="886968" y="3968496"/>
            <a:ext cx="78181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C2B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Hypercare &amp; Handover  </a:t>
            </a:r>
            <a:pPr indent="0" marL="0">
              <a:buNone/>
            </a:pPr>
            <a:r>
              <a:rPr lang="en-US" sz="10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Four-week hypercare period post-wave completion. Full runbook and knowledge-transfer pack delivered to the in-house team, enabling sustainable ongoing management.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164592"/>
            <a:ext cx="164592" cy="3840480"/>
          </a:xfrm>
          <a:prstGeom prst="rect">
            <a:avLst/>
          </a:prstGeom>
          <a:solidFill>
            <a:srgbClr val="E8681A"/>
          </a:solidFill>
          <a:ln w="12700">
            <a:solidFill>
              <a:srgbClr val="E8681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 rot="10800000">
            <a:off x="0" y="0"/>
            <a:ext cx="164592" cy="164592"/>
          </a:xfrm>
          <a:prstGeom prst="rtTriangle">
            <a:avLst/>
          </a:prstGeom>
          <a:solidFill>
            <a:srgbClr val="E8681A"/>
          </a:solidFill>
          <a:ln w="12700">
            <a:solidFill>
              <a:srgbClr val="E8681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flipH="1">
            <a:off x="8503920" y="3840480"/>
            <a:ext cx="640080" cy="640080"/>
          </a:xfrm>
          <a:prstGeom prst="rtTriangle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796528" y="4160520"/>
            <a:ext cx="347472" cy="982980"/>
          </a:xfrm>
          <a:prstGeom prst="rect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</p:sp>
      <p:pic>
        <p:nvPicPr>
          <p:cNvPr id="6" name="Image 0" descr="/tmp/lt_logo_sm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0" y="91440"/>
            <a:ext cx="1234440" cy="5029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274320" y="4919472"/>
            <a:ext cx="1828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16/06/2026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2743200" y="4919472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B7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© 2026 Leading Talent Ltd. All rights reserved.</a:t>
            </a:r>
            <a:endParaRPr lang="en-US" sz="900" dirty="0"/>
          </a:p>
        </p:txBody>
      </p:sp>
      <p:sp>
        <p:nvSpPr>
          <p:cNvPr id="9" name="Text 6"/>
          <p:cNvSpPr/>
          <p:nvPr/>
        </p:nvSpPr>
        <p:spPr>
          <a:xfrm>
            <a:off x="274320" y="9144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C2B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Visual Representation — 25+ Years of EUC Delivery Excellence</a:t>
            </a:r>
            <a:endParaRPr lang="en-US" sz="1300" dirty="0"/>
          </a:p>
        </p:txBody>
      </p:sp>
      <p:pic>
        <p:nvPicPr>
          <p:cNvPr id="10" name="Image 1" descr="/tmp/diag_sm.jp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256032" y="594360"/>
            <a:ext cx="8631936" cy="406908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164592"/>
            <a:ext cx="164592" cy="3840480"/>
          </a:xfrm>
          <a:prstGeom prst="rect">
            <a:avLst/>
          </a:prstGeom>
          <a:solidFill>
            <a:srgbClr val="E8681A"/>
          </a:solidFill>
          <a:ln w="12700">
            <a:solidFill>
              <a:srgbClr val="E8681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 rot="10800000">
            <a:off x="0" y="0"/>
            <a:ext cx="164592" cy="164592"/>
          </a:xfrm>
          <a:prstGeom prst="rtTriangle">
            <a:avLst/>
          </a:prstGeom>
          <a:solidFill>
            <a:srgbClr val="E8681A"/>
          </a:solidFill>
          <a:ln w="12700">
            <a:solidFill>
              <a:srgbClr val="E8681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flipH="1">
            <a:off x="8503920" y="3840480"/>
            <a:ext cx="640080" cy="640080"/>
          </a:xfrm>
          <a:prstGeom prst="rtTriangle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796528" y="4160520"/>
            <a:ext cx="347472" cy="982980"/>
          </a:xfrm>
          <a:prstGeom prst="rect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</p:sp>
      <p:pic>
        <p:nvPicPr>
          <p:cNvPr id="6" name="Image 0" descr="/tmp/lt_logo_sm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0" y="91440"/>
            <a:ext cx="1234440" cy="5029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274320" y="4919472"/>
            <a:ext cx="1828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16/06/2026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2743200" y="4919472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B7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© 2026 Leading Talent Ltd. All rights reserved.</a:t>
            </a:r>
            <a:endParaRPr lang="en-US" sz="900" dirty="0"/>
          </a:p>
        </p:txBody>
      </p:sp>
      <p:sp>
        <p:nvSpPr>
          <p:cNvPr id="9" name="Text 6"/>
          <p:cNvSpPr/>
          <p:nvPr/>
        </p:nvSpPr>
        <p:spPr>
          <a:xfrm>
            <a:off x="274320" y="91440"/>
            <a:ext cx="7772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C2B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Outcomes Delivered</a:t>
            </a:r>
            <a:endParaRPr lang="en-US" sz="1800" dirty="0"/>
          </a:p>
        </p:txBody>
      </p:sp>
      <p:sp>
        <p:nvSpPr>
          <p:cNvPr id="10" name="Shape 7"/>
          <p:cNvSpPr/>
          <p:nvPr/>
        </p:nvSpPr>
        <p:spPr>
          <a:xfrm>
            <a:off x="384048" y="566928"/>
            <a:ext cx="2651760" cy="1508760"/>
          </a:xfrm>
          <a:prstGeom prst="roundRect">
            <a:avLst>
              <a:gd name="adj" fmla="val 4848"/>
            </a:avLst>
          </a:prstGeom>
          <a:solidFill>
            <a:srgbClr val="F5F6F8"/>
          </a:solidFill>
          <a:ln w="9525">
            <a:solidFill>
              <a:srgbClr val="E2E5EA"/>
            </a:solidFill>
            <a:prstDash val="solid"/>
          </a:ln>
          <a:effectLst>
            <a:outerShdw sx="100000" sy="100000" kx="0" ky="0" algn="bl" rotWithShape="0" blurRad="63500" dist="25400" dir="2700000">
              <a:srgbClr val="000000">
                <a:alpha val="8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384048" y="566928"/>
            <a:ext cx="2651760" cy="54864"/>
          </a:xfrm>
          <a:prstGeom prst="rect">
            <a:avLst/>
          </a:prstGeom>
          <a:solidFill>
            <a:srgbClr val="E8681A"/>
          </a:solidFill>
          <a:ln w="12700">
            <a:solidFill>
              <a:srgbClr val="E8681A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512064" y="658368"/>
            <a:ext cx="2395728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C2B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45,000</a:t>
            </a:r>
            <a:endParaRPr lang="en-US" sz="2800" dirty="0"/>
          </a:p>
        </p:txBody>
      </p:sp>
      <p:sp>
        <p:nvSpPr>
          <p:cNvPr id="13" name="Text 10"/>
          <p:cNvSpPr/>
          <p:nvPr/>
        </p:nvSpPr>
        <p:spPr>
          <a:xfrm>
            <a:off x="512064" y="1188720"/>
            <a:ext cx="239572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868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Endpoints Migrated</a:t>
            </a:r>
            <a:endParaRPr lang="en-US" sz="1000" dirty="0"/>
          </a:p>
        </p:txBody>
      </p:sp>
      <p:sp>
        <p:nvSpPr>
          <p:cNvPr id="14" name="Text 11"/>
          <p:cNvSpPr/>
          <p:nvPr/>
        </p:nvSpPr>
        <p:spPr>
          <a:xfrm>
            <a:off x="512064" y="1389888"/>
            <a:ext cx="2395728" cy="60350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B7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estate moved to Windows 11, 6 weeks ahead of the October 2025 deadline.</a:t>
            </a:r>
            <a:endParaRPr lang="en-US" sz="950" dirty="0"/>
          </a:p>
        </p:txBody>
      </p:sp>
      <p:sp>
        <p:nvSpPr>
          <p:cNvPr id="15" name="Shape 12"/>
          <p:cNvSpPr/>
          <p:nvPr/>
        </p:nvSpPr>
        <p:spPr>
          <a:xfrm>
            <a:off x="3172968" y="566928"/>
            <a:ext cx="2651760" cy="1508760"/>
          </a:xfrm>
          <a:prstGeom prst="roundRect">
            <a:avLst>
              <a:gd name="adj" fmla="val 4848"/>
            </a:avLst>
          </a:prstGeom>
          <a:solidFill>
            <a:srgbClr val="F5F6F8"/>
          </a:solidFill>
          <a:ln w="9525">
            <a:solidFill>
              <a:srgbClr val="E2E5EA"/>
            </a:solidFill>
            <a:prstDash val="solid"/>
          </a:ln>
          <a:effectLst>
            <a:outerShdw sx="100000" sy="100000" kx="0" ky="0" algn="bl" rotWithShape="0" blurRad="63500" dist="25400" dir="2700000">
              <a:srgbClr val="000000">
                <a:alpha val="8000"/>
              </a:srgbClr>
            </a:outerShdw>
          </a:effectLst>
        </p:spPr>
      </p:sp>
      <p:sp>
        <p:nvSpPr>
          <p:cNvPr id="16" name="Shape 13"/>
          <p:cNvSpPr/>
          <p:nvPr/>
        </p:nvSpPr>
        <p:spPr>
          <a:xfrm>
            <a:off x="3172968" y="566928"/>
            <a:ext cx="2651760" cy="54864"/>
          </a:xfrm>
          <a:prstGeom prst="rect">
            <a:avLst/>
          </a:prstGeom>
          <a:solidFill>
            <a:srgbClr val="E8681A"/>
          </a:solidFill>
          <a:ln w="12700">
            <a:solidFill>
              <a:srgbClr val="E8681A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3300984" y="658368"/>
            <a:ext cx="2395728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C2B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</a:t>
            </a:r>
            <a:endParaRPr lang="en-US" sz="2800" dirty="0"/>
          </a:p>
        </p:txBody>
      </p:sp>
      <p:sp>
        <p:nvSpPr>
          <p:cNvPr id="18" name="Text 15"/>
          <p:cNvSpPr/>
          <p:nvPr/>
        </p:nvSpPr>
        <p:spPr>
          <a:xfrm>
            <a:off x="3300984" y="1188720"/>
            <a:ext cx="239572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868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MDM Coverage</a:t>
            </a:r>
            <a:endParaRPr lang="en-US" sz="1000" dirty="0"/>
          </a:p>
        </p:txBody>
      </p:sp>
      <p:sp>
        <p:nvSpPr>
          <p:cNvPr id="19" name="Text 16"/>
          <p:cNvSpPr/>
          <p:nvPr/>
        </p:nvSpPr>
        <p:spPr>
          <a:xfrm>
            <a:off x="3300984" y="1389888"/>
            <a:ext cx="2395728" cy="60350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B7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Intune-managed estate up from 61% to 100% — full device compliance achieved.</a:t>
            </a:r>
            <a:endParaRPr lang="en-US" sz="950" dirty="0"/>
          </a:p>
        </p:txBody>
      </p:sp>
      <p:sp>
        <p:nvSpPr>
          <p:cNvPr id="20" name="Shape 17"/>
          <p:cNvSpPr/>
          <p:nvPr/>
        </p:nvSpPr>
        <p:spPr>
          <a:xfrm>
            <a:off x="5961888" y="566928"/>
            <a:ext cx="2651760" cy="1508760"/>
          </a:xfrm>
          <a:prstGeom prst="roundRect">
            <a:avLst>
              <a:gd name="adj" fmla="val 4848"/>
            </a:avLst>
          </a:prstGeom>
          <a:solidFill>
            <a:srgbClr val="F5F6F8"/>
          </a:solidFill>
          <a:ln w="9525">
            <a:solidFill>
              <a:srgbClr val="E2E5EA"/>
            </a:solidFill>
            <a:prstDash val="solid"/>
          </a:ln>
          <a:effectLst>
            <a:outerShdw sx="100000" sy="100000" kx="0" ky="0" algn="bl" rotWithShape="0" blurRad="63500" dist="25400" dir="2700000">
              <a:srgbClr val="000000">
                <a:alpha val="8000"/>
              </a:srgbClr>
            </a:outerShdw>
          </a:effectLst>
        </p:spPr>
      </p:sp>
      <p:sp>
        <p:nvSpPr>
          <p:cNvPr id="21" name="Shape 18"/>
          <p:cNvSpPr/>
          <p:nvPr/>
        </p:nvSpPr>
        <p:spPr>
          <a:xfrm>
            <a:off x="5961888" y="566928"/>
            <a:ext cx="2651760" cy="54864"/>
          </a:xfrm>
          <a:prstGeom prst="rect">
            <a:avLst/>
          </a:prstGeom>
          <a:solidFill>
            <a:srgbClr val="E8681A"/>
          </a:solidFill>
          <a:ln w="12700">
            <a:solidFill>
              <a:srgbClr val="E8681A"/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6089904" y="658368"/>
            <a:ext cx="2395728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C2B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847</a:t>
            </a:r>
            <a:endParaRPr lang="en-US" sz="2800" dirty="0"/>
          </a:p>
        </p:txBody>
      </p:sp>
      <p:sp>
        <p:nvSpPr>
          <p:cNvPr id="23" name="Text 20"/>
          <p:cNvSpPr/>
          <p:nvPr/>
        </p:nvSpPr>
        <p:spPr>
          <a:xfrm>
            <a:off x="6089904" y="1188720"/>
            <a:ext cx="239572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868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Apps Remediated</a:t>
            </a:r>
            <a:endParaRPr lang="en-US" sz="1000" dirty="0"/>
          </a:p>
        </p:txBody>
      </p:sp>
      <p:sp>
        <p:nvSpPr>
          <p:cNvPr id="24" name="Text 21"/>
          <p:cNvSpPr/>
          <p:nvPr/>
        </p:nvSpPr>
        <p:spPr>
          <a:xfrm>
            <a:off x="6089904" y="1389888"/>
            <a:ext cx="2395728" cy="60350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B7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application compatibility resolved; 12 required bespoke remediation builds.</a:t>
            </a:r>
            <a:endParaRPr lang="en-US" sz="950" dirty="0"/>
          </a:p>
        </p:txBody>
      </p:sp>
      <p:sp>
        <p:nvSpPr>
          <p:cNvPr id="25" name="Shape 22"/>
          <p:cNvSpPr/>
          <p:nvPr/>
        </p:nvSpPr>
        <p:spPr>
          <a:xfrm>
            <a:off x="384048" y="2212848"/>
            <a:ext cx="2651760" cy="1508760"/>
          </a:xfrm>
          <a:prstGeom prst="roundRect">
            <a:avLst>
              <a:gd name="adj" fmla="val 4848"/>
            </a:avLst>
          </a:prstGeom>
          <a:solidFill>
            <a:srgbClr val="F5F6F8"/>
          </a:solidFill>
          <a:ln w="9525">
            <a:solidFill>
              <a:srgbClr val="E2E5EA"/>
            </a:solidFill>
            <a:prstDash val="solid"/>
          </a:ln>
          <a:effectLst>
            <a:outerShdw sx="100000" sy="100000" kx="0" ky="0" algn="bl" rotWithShape="0" blurRad="63500" dist="25400" dir="2700000">
              <a:srgbClr val="000000">
                <a:alpha val="8000"/>
              </a:srgbClr>
            </a:outerShdw>
          </a:effectLst>
        </p:spPr>
      </p:sp>
      <p:sp>
        <p:nvSpPr>
          <p:cNvPr id="26" name="Shape 23"/>
          <p:cNvSpPr/>
          <p:nvPr/>
        </p:nvSpPr>
        <p:spPr>
          <a:xfrm>
            <a:off x="384048" y="2212848"/>
            <a:ext cx="2651760" cy="54864"/>
          </a:xfrm>
          <a:prstGeom prst="rect">
            <a:avLst/>
          </a:prstGeom>
          <a:solidFill>
            <a:srgbClr val="E8681A"/>
          </a:solidFill>
          <a:ln w="12700">
            <a:solidFill>
              <a:srgbClr val="E8681A"/>
            </a:solidFill>
            <a:prstDash val="solid"/>
          </a:ln>
        </p:spPr>
      </p:sp>
      <p:sp>
        <p:nvSpPr>
          <p:cNvPr id="27" name="Text 24"/>
          <p:cNvSpPr/>
          <p:nvPr/>
        </p:nvSpPr>
        <p:spPr>
          <a:xfrm>
            <a:off x="512064" y="2304288"/>
            <a:ext cx="2395728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C2B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£2.1M</a:t>
            </a:r>
            <a:endParaRPr lang="en-US" sz="2800" dirty="0"/>
          </a:p>
        </p:txBody>
      </p:sp>
      <p:sp>
        <p:nvSpPr>
          <p:cNvPr id="28" name="Text 25"/>
          <p:cNvSpPr/>
          <p:nvPr/>
        </p:nvSpPr>
        <p:spPr>
          <a:xfrm>
            <a:off x="512064" y="2834640"/>
            <a:ext cx="239572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868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Licence Cost Avoided</a:t>
            </a:r>
            <a:endParaRPr lang="en-US" sz="1000" dirty="0"/>
          </a:p>
        </p:txBody>
      </p:sp>
      <p:sp>
        <p:nvSpPr>
          <p:cNvPr id="29" name="Text 26"/>
          <p:cNvSpPr/>
          <p:nvPr/>
        </p:nvSpPr>
        <p:spPr>
          <a:xfrm>
            <a:off x="512064" y="3035808"/>
            <a:ext cx="2395728" cy="60350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B7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Extended support costs eliminated through on-time delivery and phased wave planning.</a:t>
            </a:r>
            <a:endParaRPr lang="en-US" sz="950" dirty="0"/>
          </a:p>
        </p:txBody>
      </p:sp>
      <p:sp>
        <p:nvSpPr>
          <p:cNvPr id="30" name="Shape 27"/>
          <p:cNvSpPr/>
          <p:nvPr/>
        </p:nvSpPr>
        <p:spPr>
          <a:xfrm>
            <a:off x="3172968" y="2212848"/>
            <a:ext cx="2651760" cy="1508760"/>
          </a:xfrm>
          <a:prstGeom prst="roundRect">
            <a:avLst>
              <a:gd name="adj" fmla="val 4848"/>
            </a:avLst>
          </a:prstGeom>
          <a:solidFill>
            <a:srgbClr val="F5F6F8"/>
          </a:solidFill>
          <a:ln w="9525">
            <a:solidFill>
              <a:srgbClr val="E2E5EA"/>
            </a:solidFill>
            <a:prstDash val="solid"/>
          </a:ln>
          <a:effectLst>
            <a:outerShdw sx="100000" sy="100000" kx="0" ky="0" algn="bl" rotWithShape="0" blurRad="63500" dist="25400" dir="2700000">
              <a:srgbClr val="000000">
                <a:alpha val="8000"/>
              </a:srgbClr>
            </a:outerShdw>
          </a:effectLst>
        </p:spPr>
      </p:sp>
      <p:sp>
        <p:nvSpPr>
          <p:cNvPr id="31" name="Shape 28"/>
          <p:cNvSpPr/>
          <p:nvPr/>
        </p:nvSpPr>
        <p:spPr>
          <a:xfrm>
            <a:off x="3172968" y="2212848"/>
            <a:ext cx="2651760" cy="54864"/>
          </a:xfrm>
          <a:prstGeom prst="rect">
            <a:avLst/>
          </a:prstGeom>
          <a:solidFill>
            <a:srgbClr val="E8681A"/>
          </a:solidFill>
          <a:ln w="12700">
            <a:solidFill>
              <a:srgbClr val="E8681A"/>
            </a:solidFill>
            <a:prstDash val="solid"/>
          </a:ln>
        </p:spPr>
      </p:sp>
      <p:sp>
        <p:nvSpPr>
          <p:cNvPr id="32" name="Text 29"/>
          <p:cNvSpPr/>
          <p:nvPr/>
        </p:nvSpPr>
        <p:spPr>
          <a:xfrm>
            <a:off x="3300984" y="2304288"/>
            <a:ext cx="2395728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C2B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99.6%</a:t>
            </a:r>
            <a:endParaRPr lang="en-US" sz="2800" dirty="0"/>
          </a:p>
        </p:txBody>
      </p:sp>
      <p:sp>
        <p:nvSpPr>
          <p:cNvPr id="33" name="Text 30"/>
          <p:cNvSpPr/>
          <p:nvPr/>
        </p:nvSpPr>
        <p:spPr>
          <a:xfrm>
            <a:off x="3300984" y="2834640"/>
            <a:ext cx="239572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868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First-Time Success Rate</a:t>
            </a:r>
            <a:endParaRPr lang="en-US" sz="1000" dirty="0"/>
          </a:p>
        </p:txBody>
      </p:sp>
      <p:sp>
        <p:nvSpPr>
          <p:cNvPr id="34" name="Text 31"/>
          <p:cNvSpPr/>
          <p:nvPr/>
        </p:nvSpPr>
        <p:spPr>
          <a:xfrm>
            <a:off x="3300984" y="3035808"/>
            <a:ext cx="2395728" cy="60350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B7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Migration waves achieved near-perfect delivery with zero unplanned service outages.</a:t>
            </a:r>
            <a:endParaRPr lang="en-US" sz="950" dirty="0"/>
          </a:p>
        </p:txBody>
      </p:sp>
      <p:sp>
        <p:nvSpPr>
          <p:cNvPr id="35" name="Shape 32"/>
          <p:cNvSpPr/>
          <p:nvPr/>
        </p:nvSpPr>
        <p:spPr>
          <a:xfrm>
            <a:off x="5961888" y="2212848"/>
            <a:ext cx="2651760" cy="1508760"/>
          </a:xfrm>
          <a:prstGeom prst="roundRect">
            <a:avLst>
              <a:gd name="adj" fmla="val 4848"/>
            </a:avLst>
          </a:prstGeom>
          <a:solidFill>
            <a:srgbClr val="F5F6F8"/>
          </a:solidFill>
          <a:ln w="9525">
            <a:solidFill>
              <a:srgbClr val="E2E5EA"/>
            </a:solidFill>
            <a:prstDash val="solid"/>
          </a:ln>
          <a:effectLst>
            <a:outerShdw sx="100000" sy="100000" kx="0" ky="0" algn="bl" rotWithShape="0" blurRad="63500" dist="25400" dir="2700000">
              <a:srgbClr val="000000">
                <a:alpha val="8000"/>
              </a:srgbClr>
            </a:outerShdw>
          </a:effectLst>
        </p:spPr>
      </p:sp>
      <p:sp>
        <p:nvSpPr>
          <p:cNvPr id="36" name="Shape 33"/>
          <p:cNvSpPr/>
          <p:nvPr/>
        </p:nvSpPr>
        <p:spPr>
          <a:xfrm>
            <a:off x="5961888" y="2212848"/>
            <a:ext cx="2651760" cy="54864"/>
          </a:xfrm>
          <a:prstGeom prst="rect">
            <a:avLst/>
          </a:prstGeom>
          <a:solidFill>
            <a:srgbClr val="E8681A"/>
          </a:solidFill>
          <a:ln w="12700">
            <a:solidFill>
              <a:srgbClr val="E8681A"/>
            </a:solidFill>
            <a:prstDash val="solid"/>
          </a:ln>
        </p:spPr>
      </p:sp>
      <p:sp>
        <p:nvSpPr>
          <p:cNvPr id="37" name="Text 34"/>
          <p:cNvSpPr/>
          <p:nvPr/>
        </p:nvSpPr>
        <p:spPr>
          <a:xfrm>
            <a:off x="6089904" y="2304288"/>
            <a:ext cx="2395728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C2B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CE+</a:t>
            </a:r>
            <a:endParaRPr lang="en-US" sz="2800" dirty="0"/>
          </a:p>
        </p:txBody>
      </p:sp>
      <p:sp>
        <p:nvSpPr>
          <p:cNvPr id="38" name="Text 35"/>
          <p:cNvSpPr/>
          <p:nvPr/>
        </p:nvSpPr>
        <p:spPr>
          <a:xfrm>
            <a:off x="6089904" y="2834640"/>
            <a:ext cx="239572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868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Compliance Retained</a:t>
            </a:r>
            <a:endParaRPr lang="en-US" sz="1000" dirty="0"/>
          </a:p>
        </p:txBody>
      </p:sp>
      <p:sp>
        <p:nvSpPr>
          <p:cNvPr id="39" name="Text 36"/>
          <p:cNvSpPr/>
          <p:nvPr/>
        </p:nvSpPr>
        <p:spPr>
          <a:xfrm>
            <a:off x="6089904" y="3035808"/>
            <a:ext cx="2395728" cy="60350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B7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Cyber Essentials Plus certification maintained throughout migration without lapse.</a:t>
            </a:r>
            <a:endParaRPr lang="en-US" sz="9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164592"/>
            <a:ext cx="164592" cy="3840480"/>
          </a:xfrm>
          <a:prstGeom prst="rect">
            <a:avLst/>
          </a:prstGeom>
          <a:solidFill>
            <a:srgbClr val="E8681A"/>
          </a:solidFill>
          <a:ln w="12700">
            <a:solidFill>
              <a:srgbClr val="E8681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 rot="10800000">
            <a:off x="0" y="0"/>
            <a:ext cx="164592" cy="164592"/>
          </a:xfrm>
          <a:prstGeom prst="rtTriangle">
            <a:avLst/>
          </a:prstGeom>
          <a:solidFill>
            <a:srgbClr val="E8681A"/>
          </a:solidFill>
          <a:ln w="12700">
            <a:solidFill>
              <a:srgbClr val="E8681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flipH="1">
            <a:off x="8503920" y="3840480"/>
            <a:ext cx="640080" cy="640080"/>
          </a:xfrm>
          <a:prstGeom prst="rtTriangle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796528" y="4160520"/>
            <a:ext cx="347472" cy="982980"/>
          </a:xfrm>
          <a:prstGeom prst="rect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</p:sp>
      <p:pic>
        <p:nvPicPr>
          <p:cNvPr id="6" name="Image 0" descr="/tmp/lt_logo_sm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0" y="91440"/>
            <a:ext cx="1234440" cy="5029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274320" y="4919472"/>
            <a:ext cx="1828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16/06/2026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2743200" y="4919472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B7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© 2026 Leading Talent Ltd. All rights reserved.</a:t>
            </a:r>
            <a:endParaRPr lang="en-US" sz="900" dirty="0"/>
          </a:p>
        </p:txBody>
      </p:sp>
      <p:sp>
        <p:nvSpPr>
          <p:cNvPr id="9" name="Text 6"/>
          <p:cNvSpPr/>
          <p:nvPr/>
        </p:nvSpPr>
        <p:spPr>
          <a:xfrm>
            <a:off x="274320" y="91440"/>
            <a:ext cx="7772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C2B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Leading Talent</a:t>
            </a:r>
            <a:endParaRPr lang="en-US" sz="1800" dirty="0"/>
          </a:p>
        </p:txBody>
      </p:sp>
      <p:sp>
        <p:nvSpPr>
          <p:cNvPr id="10" name="Shape 7"/>
          <p:cNvSpPr/>
          <p:nvPr/>
        </p:nvSpPr>
        <p:spPr>
          <a:xfrm>
            <a:off x="256032" y="548640"/>
            <a:ext cx="4114800" cy="4297680"/>
          </a:xfrm>
          <a:prstGeom prst="roundRect">
            <a:avLst>
              <a:gd name="adj" fmla="val 1778"/>
            </a:avLst>
          </a:prstGeom>
          <a:solidFill>
            <a:srgbClr val="F5F6F8"/>
          </a:solidFill>
          <a:ln w="9525">
            <a:solidFill>
              <a:srgbClr val="E2E5EA"/>
            </a:solidFill>
            <a:prstDash val="solid"/>
          </a:ln>
        </p:spPr>
      </p:sp>
      <p:sp>
        <p:nvSpPr>
          <p:cNvPr id="11" name="Shape 8"/>
          <p:cNvSpPr/>
          <p:nvPr/>
        </p:nvSpPr>
        <p:spPr>
          <a:xfrm>
            <a:off x="384048" y="731520"/>
            <a:ext cx="109728" cy="109728"/>
          </a:xfrm>
          <a:prstGeom prst="rect">
            <a:avLst/>
          </a:prstGeom>
          <a:solidFill>
            <a:srgbClr val="E8681A"/>
          </a:solidFill>
          <a:ln w="12700">
            <a:solidFill>
              <a:srgbClr val="E8681A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566928" y="676656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C2B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Programme-level EUC delivery</a:t>
            </a:r>
            <a:endParaRPr lang="en-US" sz="1050" dirty="0"/>
          </a:p>
        </p:txBody>
      </p:sp>
      <p:sp>
        <p:nvSpPr>
          <p:cNvPr id="13" name="Text 10"/>
          <p:cNvSpPr/>
          <p:nvPr/>
        </p:nvSpPr>
        <p:spPr>
          <a:xfrm>
            <a:off x="566928" y="923544"/>
            <a:ext cx="3749040" cy="4754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6B7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operate at programme scale — not desktop engineering. Every engagement includes governance, risk management and board-level reporting.</a:t>
            </a:r>
            <a:endParaRPr lang="en-US" sz="900" dirty="0"/>
          </a:p>
        </p:txBody>
      </p:sp>
      <p:sp>
        <p:nvSpPr>
          <p:cNvPr id="14" name="Shape 11"/>
          <p:cNvSpPr/>
          <p:nvPr/>
        </p:nvSpPr>
        <p:spPr>
          <a:xfrm>
            <a:off x="384048" y="1499616"/>
            <a:ext cx="109728" cy="109728"/>
          </a:xfrm>
          <a:prstGeom prst="rect">
            <a:avLst/>
          </a:prstGeom>
          <a:solidFill>
            <a:srgbClr val="E8681A"/>
          </a:solidFill>
          <a:ln w="12700">
            <a:solidFill>
              <a:srgbClr val="E8681A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566928" y="1444752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C2B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Proven at 10K–270K endpoint scale</a:t>
            </a:r>
            <a:endParaRPr lang="en-US" sz="1050" dirty="0"/>
          </a:p>
        </p:txBody>
      </p:sp>
      <p:sp>
        <p:nvSpPr>
          <p:cNvPr id="16" name="Text 13"/>
          <p:cNvSpPr/>
          <p:nvPr/>
        </p:nvSpPr>
        <p:spPr>
          <a:xfrm>
            <a:off x="566928" y="1691640"/>
            <a:ext cx="3749040" cy="4754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6B7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Our credentials span EY (270,000 users, 150 countries), Shell (140,000+ endpoints), Citi (60,000 EMEA), Dyson (12,000 global), and Ofgem.</a:t>
            </a:r>
            <a:endParaRPr lang="en-US" sz="900" dirty="0"/>
          </a:p>
        </p:txBody>
      </p:sp>
      <p:sp>
        <p:nvSpPr>
          <p:cNvPr id="17" name="Shape 14"/>
          <p:cNvSpPr/>
          <p:nvPr/>
        </p:nvSpPr>
        <p:spPr>
          <a:xfrm>
            <a:off x="384048" y="2267712"/>
            <a:ext cx="109728" cy="109728"/>
          </a:xfrm>
          <a:prstGeom prst="rect">
            <a:avLst/>
          </a:prstGeom>
          <a:solidFill>
            <a:srgbClr val="E8681A"/>
          </a:solidFill>
          <a:ln w="12700">
            <a:solidFill>
              <a:srgbClr val="E8681A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566928" y="2212848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C2B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Deep Microsoft expertise</a:t>
            </a:r>
            <a:endParaRPr lang="en-US" sz="1050" dirty="0"/>
          </a:p>
        </p:txBody>
      </p:sp>
      <p:sp>
        <p:nvSpPr>
          <p:cNvPr id="19" name="Text 16"/>
          <p:cNvSpPr/>
          <p:nvPr/>
        </p:nvSpPr>
        <p:spPr>
          <a:xfrm>
            <a:off x="566928" y="2459736"/>
            <a:ext cx="3749040" cy="4754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6B7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Intune, Autopilot, Azure Virtual Desktop, Entra ID, SCCM/ConfigMgr. We know the full modern device management stack.</a:t>
            </a:r>
            <a:endParaRPr lang="en-US" sz="900" dirty="0"/>
          </a:p>
        </p:txBody>
      </p:sp>
      <p:sp>
        <p:nvSpPr>
          <p:cNvPr id="20" name="Shape 17"/>
          <p:cNvSpPr/>
          <p:nvPr/>
        </p:nvSpPr>
        <p:spPr>
          <a:xfrm>
            <a:off x="384048" y="3035808"/>
            <a:ext cx="109728" cy="109728"/>
          </a:xfrm>
          <a:prstGeom prst="rect">
            <a:avLst/>
          </a:prstGeom>
          <a:solidFill>
            <a:srgbClr val="E8681A"/>
          </a:solidFill>
          <a:ln w="12700">
            <a:solidFill>
              <a:srgbClr val="E8681A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566928" y="2980944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C2B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Accredited &amp; certified</a:t>
            </a:r>
            <a:endParaRPr lang="en-US" sz="1050" dirty="0"/>
          </a:p>
        </p:txBody>
      </p:sp>
      <p:sp>
        <p:nvSpPr>
          <p:cNvPr id="22" name="Text 19"/>
          <p:cNvSpPr/>
          <p:nvPr/>
        </p:nvSpPr>
        <p:spPr>
          <a:xfrm>
            <a:off x="566928" y="3227832"/>
            <a:ext cx="3749040" cy="4754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6B7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CCS G-Cloud framework accredited · Cyber Essentials certified supplier · ISO 27001 aligned delivery practices.</a:t>
            </a:r>
            <a:endParaRPr lang="en-US" sz="900" dirty="0"/>
          </a:p>
        </p:txBody>
      </p:sp>
      <p:sp>
        <p:nvSpPr>
          <p:cNvPr id="23" name="Shape 20"/>
          <p:cNvSpPr/>
          <p:nvPr/>
        </p:nvSpPr>
        <p:spPr>
          <a:xfrm>
            <a:off x="384048" y="3803904"/>
            <a:ext cx="109728" cy="109728"/>
          </a:xfrm>
          <a:prstGeom prst="rect">
            <a:avLst/>
          </a:prstGeom>
          <a:solidFill>
            <a:srgbClr val="E8681A"/>
          </a:solidFill>
          <a:ln w="12700">
            <a:solidFill>
              <a:srgbClr val="E8681A"/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566928" y="3749040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C2B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Embedded delivery model</a:t>
            </a:r>
            <a:endParaRPr lang="en-US" sz="1050" dirty="0"/>
          </a:p>
        </p:txBody>
      </p:sp>
      <p:sp>
        <p:nvSpPr>
          <p:cNvPr id="25" name="Text 22"/>
          <p:cNvSpPr/>
          <p:nvPr/>
        </p:nvSpPr>
        <p:spPr>
          <a:xfrm>
            <a:off x="566928" y="3995928"/>
            <a:ext cx="3749040" cy="4754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6B7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work alongside your team — not around it. Knowledge transfer is built into every phase, not bolted on at the end.</a:t>
            </a:r>
            <a:endParaRPr lang="en-US" sz="900" dirty="0"/>
          </a:p>
        </p:txBody>
      </p:sp>
      <p:sp>
        <p:nvSpPr>
          <p:cNvPr id="26" name="Text 23"/>
          <p:cNvSpPr/>
          <p:nvPr/>
        </p:nvSpPr>
        <p:spPr>
          <a:xfrm>
            <a:off x="4517136" y="548640"/>
            <a:ext cx="437083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C2B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Client Track Record</a:t>
            </a:r>
            <a:endParaRPr lang="en-US" sz="1300" dirty="0"/>
          </a:p>
        </p:txBody>
      </p:sp>
      <p:sp>
        <p:nvSpPr>
          <p:cNvPr id="27" name="Shape 24"/>
          <p:cNvSpPr/>
          <p:nvPr/>
        </p:nvSpPr>
        <p:spPr>
          <a:xfrm>
            <a:off x="4517136" y="877824"/>
            <a:ext cx="4370832" cy="0"/>
          </a:xfrm>
          <a:prstGeom prst="line">
            <a:avLst/>
          </a:prstGeom>
          <a:noFill/>
          <a:ln w="25400">
            <a:solidFill>
              <a:srgbClr val="E8681A"/>
            </a:solidFill>
            <a:prstDash val="solid"/>
          </a:ln>
        </p:spPr>
      </p:sp>
      <p:sp>
        <p:nvSpPr>
          <p:cNvPr id="28" name="Shape 25"/>
          <p:cNvSpPr/>
          <p:nvPr/>
        </p:nvSpPr>
        <p:spPr>
          <a:xfrm>
            <a:off x="4517136" y="950976"/>
            <a:ext cx="4370832" cy="603504"/>
          </a:xfrm>
          <a:prstGeom prst="roundRect">
            <a:avLst>
              <a:gd name="adj" fmla="val 9091"/>
            </a:avLst>
          </a:prstGeom>
          <a:solidFill>
            <a:srgbClr val="F5F6F8"/>
          </a:solidFill>
          <a:ln w="6350">
            <a:solidFill>
              <a:srgbClr val="E2E5EA"/>
            </a:solidFill>
            <a:prstDash val="solid"/>
          </a:ln>
        </p:spPr>
      </p:sp>
      <p:sp>
        <p:nvSpPr>
          <p:cNvPr id="29" name="Text 26"/>
          <p:cNvSpPr/>
          <p:nvPr/>
        </p:nvSpPr>
        <p:spPr>
          <a:xfrm>
            <a:off x="4626864" y="1005840"/>
            <a:ext cx="7315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C2B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EY</a:t>
            </a:r>
            <a:endParaRPr lang="en-US" sz="1200" dirty="0"/>
          </a:p>
        </p:txBody>
      </p:sp>
      <p:sp>
        <p:nvSpPr>
          <p:cNvPr id="30" name="Text 27"/>
          <p:cNvSpPr/>
          <p:nvPr/>
        </p:nvSpPr>
        <p:spPr>
          <a:xfrm>
            <a:off x="4626864" y="1261872"/>
            <a:ext cx="1463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E868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270,000 users · 150 countries</a:t>
            </a:r>
            <a:endParaRPr lang="en-US" sz="850" dirty="0"/>
          </a:p>
        </p:txBody>
      </p:sp>
      <p:sp>
        <p:nvSpPr>
          <p:cNvPr id="31" name="Shape 28"/>
          <p:cNvSpPr/>
          <p:nvPr/>
        </p:nvSpPr>
        <p:spPr>
          <a:xfrm>
            <a:off x="6181344" y="1024128"/>
            <a:ext cx="0" cy="457200"/>
          </a:xfrm>
          <a:prstGeom prst="line">
            <a:avLst/>
          </a:prstGeom>
          <a:noFill/>
          <a:ln w="9525">
            <a:solidFill>
              <a:srgbClr val="E2E5EA"/>
            </a:solidFill>
            <a:prstDash val="solid"/>
          </a:ln>
        </p:spPr>
      </p:sp>
      <p:sp>
        <p:nvSpPr>
          <p:cNvPr id="32" name="Text 29"/>
          <p:cNvSpPr/>
          <p:nvPr/>
        </p:nvSpPr>
        <p:spPr>
          <a:xfrm>
            <a:off x="6345936" y="1024128"/>
            <a:ext cx="241401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7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Global Workplace Transformation — cloud management, standardisation, global reach.</a:t>
            </a:r>
            <a:endParaRPr lang="en-US" sz="950" dirty="0"/>
          </a:p>
        </p:txBody>
      </p:sp>
      <p:sp>
        <p:nvSpPr>
          <p:cNvPr id="33" name="Shape 30"/>
          <p:cNvSpPr/>
          <p:nvPr/>
        </p:nvSpPr>
        <p:spPr>
          <a:xfrm>
            <a:off x="4517136" y="1609344"/>
            <a:ext cx="4370832" cy="603504"/>
          </a:xfrm>
          <a:prstGeom prst="roundRect">
            <a:avLst>
              <a:gd name="adj" fmla="val 9091"/>
            </a:avLst>
          </a:prstGeom>
          <a:solidFill>
            <a:srgbClr val="F5F6F8"/>
          </a:solidFill>
          <a:ln w="6350">
            <a:solidFill>
              <a:srgbClr val="E2E5EA"/>
            </a:solidFill>
            <a:prstDash val="solid"/>
          </a:ln>
        </p:spPr>
      </p:sp>
      <p:sp>
        <p:nvSpPr>
          <p:cNvPr id="34" name="Text 31"/>
          <p:cNvSpPr/>
          <p:nvPr/>
        </p:nvSpPr>
        <p:spPr>
          <a:xfrm>
            <a:off x="4626864" y="1664208"/>
            <a:ext cx="7315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C2B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Shell</a:t>
            </a:r>
            <a:endParaRPr lang="en-US" sz="1200" dirty="0"/>
          </a:p>
        </p:txBody>
      </p:sp>
      <p:sp>
        <p:nvSpPr>
          <p:cNvPr id="35" name="Text 32"/>
          <p:cNvSpPr/>
          <p:nvPr/>
        </p:nvSpPr>
        <p:spPr>
          <a:xfrm>
            <a:off x="4626864" y="1920240"/>
            <a:ext cx="1463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E868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140,000+ endpoints · 78 countries</a:t>
            </a:r>
            <a:endParaRPr lang="en-US" sz="850" dirty="0"/>
          </a:p>
        </p:txBody>
      </p:sp>
      <p:sp>
        <p:nvSpPr>
          <p:cNvPr id="36" name="Shape 33"/>
          <p:cNvSpPr/>
          <p:nvPr/>
        </p:nvSpPr>
        <p:spPr>
          <a:xfrm>
            <a:off x="6181344" y="1682496"/>
            <a:ext cx="0" cy="457200"/>
          </a:xfrm>
          <a:prstGeom prst="line">
            <a:avLst/>
          </a:prstGeom>
          <a:noFill/>
          <a:ln w="9525">
            <a:solidFill>
              <a:srgbClr val="E2E5EA"/>
            </a:solidFill>
            <a:prstDash val="solid"/>
          </a:ln>
        </p:spPr>
      </p:sp>
      <p:sp>
        <p:nvSpPr>
          <p:cNvPr id="37" name="Text 34"/>
          <p:cNvSpPr/>
          <p:nvPr/>
        </p:nvSpPr>
        <p:spPr>
          <a:xfrm>
            <a:off x="6345936" y="1682496"/>
            <a:ext cx="241401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7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Endpoint Refresh Programme — infrastructure modernisation, security, process efficiency.</a:t>
            </a:r>
            <a:endParaRPr lang="en-US" sz="950" dirty="0"/>
          </a:p>
        </p:txBody>
      </p:sp>
      <p:sp>
        <p:nvSpPr>
          <p:cNvPr id="38" name="Shape 35"/>
          <p:cNvSpPr/>
          <p:nvPr/>
        </p:nvSpPr>
        <p:spPr>
          <a:xfrm>
            <a:off x="4517136" y="2267712"/>
            <a:ext cx="4370832" cy="603504"/>
          </a:xfrm>
          <a:prstGeom prst="roundRect">
            <a:avLst>
              <a:gd name="adj" fmla="val 9091"/>
            </a:avLst>
          </a:prstGeom>
          <a:solidFill>
            <a:srgbClr val="F5F6F8"/>
          </a:solidFill>
          <a:ln w="6350">
            <a:solidFill>
              <a:srgbClr val="E2E5EA"/>
            </a:solidFill>
            <a:prstDash val="solid"/>
          </a:ln>
        </p:spPr>
      </p:sp>
      <p:sp>
        <p:nvSpPr>
          <p:cNvPr id="39" name="Text 36"/>
          <p:cNvSpPr/>
          <p:nvPr/>
        </p:nvSpPr>
        <p:spPr>
          <a:xfrm>
            <a:off x="4626864" y="2322576"/>
            <a:ext cx="7315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C2B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Citi</a:t>
            </a:r>
            <a:endParaRPr lang="en-US" sz="1200" dirty="0"/>
          </a:p>
        </p:txBody>
      </p:sp>
      <p:sp>
        <p:nvSpPr>
          <p:cNvPr id="40" name="Text 37"/>
          <p:cNvSpPr/>
          <p:nvPr/>
        </p:nvSpPr>
        <p:spPr>
          <a:xfrm>
            <a:off x="4626864" y="2578608"/>
            <a:ext cx="1463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2D6A9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60,000 endpoints · 50+ EMEA countries</a:t>
            </a:r>
            <a:endParaRPr lang="en-US" sz="850" dirty="0"/>
          </a:p>
        </p:txBody>
      </p:sp>
      <p:sp>
        <p:nvSpPr>
          <p:cNvPr id="41" name="Shape 38"/>
          <p:cNvSpPr/>
          <p:nvPr/>
        </p:nvSpPr>
        <p:spPr>
          <a:xfrm>
            <a:off x="6181344" y="2340864"/>
            <a:ext cx="0" cy="457200"/>
          </a:xfrm>
          <a:prstGeom prst="line">
            <a:avLst/>
          </a:prstGeom>
          <a:noFill/>
          <a:ln w="9525">
            <a:solidFill>
              <a:srgbClr val="E2E5EA"/>
            </a:solidFill>
            <a:prstDash val="solid"/>
          </a:ln>
        </p:spPr>
      </p:sp>
      <p:sp>
        <p:nvSpPr>
          <p:cNvPr id="42" name="Text 39"/>
          <p:cNvSpPr/>
          <p:nvPr/>
        </p:nvSpPr>
        <p:spPr>
          <a:xfrm>
            <a:off x="6345936" y="2340864"/>
            <a:ext cx="241401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7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EMEA Workplace Programme — compliance, cost reduction, large-scale migration.</a:t>
            </a:r>
            <a:endParaRPr lang="en-US" sz="950" dirty="0"/>
          </a:p>
        </p:txBody>
      </p:sp>
      <p:sp>
        <p:nvSpPr>
          <p:cNvPr id="43" name="Shape 40"/>
          <p:cNvSpPr/>
          <p:nvPr/>
        </p:nvSpPr>
        <p:spPr>
          <a:xfrm>
            <a:off x="4517136" y="2926080"/>
            <a:ext cx="4370832" cy="603504"/>
          </a:xfrm>
          <a:prstGeom prst="roundRect">
            <a:avLst>
              <a:gd name="adj" fmla="val 9091"/>
            </a:avLst>
          </a:prstGeom>
          <a:solidFill>
            <a:srgbClr val="F5F6F8"/>
          </a:solidFill>
          <a:ln w="6350">
            <a:solidFill>
              <a:srgbClr val="E2E5EA"/>
            </a:solidFill>
            <a:prstDash val="solid"/>
          </a:ln>
        </p:spPr>
      </p:sp>
      <p:sp>
        <p:nvSpPr>
          <p:cNvPr id="44" name="Text 41"/>
          <p:cNvSpPr/>
          <p:nvPr/>
        </p:nvSpPr>
        <p:spPr>
          <a:xfrm>
            <a:off x="4626864" y="2980944"/>
            <a:ext cx="7315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C2B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Dyson</a:t>
            </a:r>
            <a:endParaRPr lang="en-US" sz="1200" dirty="0"/>
          </a:p>
        </p:txBody>
      </p:sp>
      <p:sp>
        <p:nvSpPr>
          <p:cNvPr id="45" name="Text 42"/>
          <p:cNvSpPr/>
          <p:nvPr/>
        </p:nvSpPr>
        <p:spPr>
          <a:xfrm>
            <a:off x="4626864" y="3236976"/>
            <a:ext cx="1463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2D6A9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12,000 users · 78 countries</a:t>
            </a:r>
            <a:endParaRPr lang="en-US" sz="850" dirty="0"/>
          </a:p>
        </p:txBody>
      </p:sp>
      <p:sp>
        <p:nvSpPr>
          <p:cNvPr id="46" name="Shape 43"/>
          <p:cNvSpPr/>
          <p:nvPr/>
        </p:nvSpPr>
        <p:spPr>
          <a:xfrm>
            <a:off x="6181344" y="2999232"/>
            <a:ext cx="0" cy="457200"/>
          </a:xfrm>
          <a:prstGeom prst="line">
            <a:avLst/>
          </a:prstGeom>
          <a:noFill/>
          <a:ln w="9525">
            <a:solidFill>
              <a:srgbClr val="E2E5EA"/>
            </a:solidFill>
            <a:prstDash val="solid"/>
          </a:ln>
        </p:spPr>
      </p:sp>
      <p:sp>
        <p:nvSpPr>
          <p:cNvPr id="47" name="Text 44"/>
          <p:cNvSpPr/>
          <p:nvPr/>
        </p:nvSpPr>
        <p:spPr>
          <a:xfrm>
            <a:off x="6345936" y="2999232"/>
            <a:ext cx="241401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7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Global Digital Programme — agile working, remote access, enhanced productivity.</a:t>
            </a:r>
            <a:endParaRPr lang="en-US" sz="950" dirty="0"/>
          </a:p>
        </p:txBody>
      </p:sp>
      <p:sp>
        <p:nvSpPr>
          <p:cNvPr id="48" name="Shape 45"/>
          <p:cNvSpPr/>
          <p:nvPr/>
        </p:nvSpPr>
        <p:spPr>
          <a:xfrm>
            <a:off x="4517136" y="3584448"/>
            <a:ext cx="4370832" cy="603504"/>
          </a:xfrm>
          <a:prstGeom prst="roundRect">
            <a:avLst>
              <a:gd name="adj" fmla="val 9091"/>
            </a:avLst>
          </a:prstGeom>
          <a:solidFill>
            <a:srgbClr val="F5F6F8"/>
          </a:solidFill>
          <a:ln w="6350">
            <a:solidFill>
              <a:srgbClr val="E2E5EA"/>
            </a:solidFill>
            <a:prstDash val="solid"/>
          </a:ln>
        </p:spPr>
      </p:sp>
      <p:sp>
        <p:nvSpPr>
          <p:cNvPr id="49" name="Text 46"/>
          <p:cNvSpPr/>
          <p:nvPr/>
        </p:nvSpPr>
        <p:spPr>
          <a:xfrm>
            <a:off x="4626864" y="3639312"/>
            <a:ext cx="7315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C2B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Ofgem</a:t>
            </a:r>
            <a:endParaRPr lang="en-US" sz="1200" dirty="0"/>
          </a:p>
        </p:txBody>
      </p:sp>
      <p:sp>
        <p:nvSpPr>
          <p:cNvPr id="50" name="Text 47"/>
          <p:cNvSpPr/>
          <p:nvPr/>
        </p:nvSpPr>
        <p:spPr>
          <a:xfrm>
            <a:off x="4626864" y="3895344"/>
            <a:ext cx="1463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1C2B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~1,000 remote users</a:t>
            </a:r>
            <a:endParaRPr lang="en-US" sz="850" dirty="0"/>
          </a:p>
        </p:txBody>
      </p:sp>
      <p:sp>
        <p:nvSpPr>
          <p:cNvPr id="51" name="Shape 48"/>
          <p:cNvSpPr/>
          <p:nvPr/>
        </p:nvSpPr>
        <p:spPr>
          <a:xfrm>
            <a:off x="6181344" y="3657600"/>
            <a:ext cx="0" cy="457200"/>
          </a:xfrm>
          <a:prstGeom prst="line">
            <a:avLst/>
          </a:prstGeom>
          <a:noFill/>
          <a:ln w="9525">
            <a:solidFill>
              <a:srgbClr val="E2E5EA"/>
            </a:solidFill>
            <a:prstDash val="solid"/>
          </a:ln>
        </p:spPr>
      </p:sp>
      <p:sp>
        <p:nvSpPr>
          <p:cNvPr id="52" name="Text 49"/>
          <p:cNvSpPr/>
          <p:nvPr/>
        </p:nvSpPr>
        <p:spPr>
          <a:xfrm>
            <a:off x="6345936" y="3657600"/>
            <a:ext cx="241401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7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Remote Workforce Initiative — EUC modernisation, secure infrastructure, business continuity.</a:t>
            </a:r>
            <a:endParaRPr lang="en-US" sz="9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164592"/>
            <a:ext cx="164592" cy="3840480"/>
          </a:xfrm>
          <a:prstGeom prst="rect">
            <a:avLst/>
          </a:prstGeom>
          <a:solidFill>
            <a:srgbClr val="E8681A"/>
          </a:solidFill>
          <a:ln w="12700">
            <a:solidFill>
              <a:srgbClr val="E8681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 rot="10800000">
            <a:off x="0" y="0"/>
            <a:ext cx="164592" cy="164592"/>
          </a:xfrm>
          <a:prstGeom prst="rtTriangle">
            <a:avLst/>
          </a:prstGeom>
          <a:solidFill>
            <a:srgbClr val="E8681A"/>
          </a:solidFill>
          <a:ln w="12700">
            <a:solidFill>
              <a:srgbClr val="E8681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flipH="1">
            <a:off x="8503920" y="3840480"/>
            <a:ext cx="640080" cy="640080"/>
          </a:xfrm>
          <a:prstGeom prst="rtTriangle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796528" y="4160520"/>
            <a:ext cx="347472" cy="982980"/>
          </a:xfrm>
          <a:prstGeom prst="rect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</p:sp>
      <p:pic>
        <p:nvPicPr>
          <p:cNvPr id="6" name="Image 0" descr="/tmp/lt_logo_sm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0" y="91440"/>
            <a:ext cx="1234440" cy="5029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274320" y="4919472"/>
            <a:ext cx="1828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16/06/2026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2743200" y="4919472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B7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© 2026 Leading Talent Ltd. All rights reserved.</a:t>
            </a:r>
            <a:endParaRPr lang="en-US" sz="900" dirty="0"/>
          </a:p>
        </p:txBody>
      </p:sp>
      <p:pic>
        <p:nvPicPr>
          <p:cNvPr id="9" name="Image 1" descr="/tmp/lt_logo_sm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4640" y="1371600"/>
            <a:ext cx="3474720" cy="1408176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371600" y="292608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Ready to manage your Windows 10 risk?</a:t>
            </a:r>
            <a:endParaRPr lang="en-US" sz="1600" dirty="0"/>
          </a:p>
        </p:txBody>
      </p:sp>
      <p:sp>
        <p:nvSpPr>
          <p:cNvPr id="11" name="Text 7"/>
          <p:cNvSpPr/>
          <p:nvPr/>
        </p:nvSpPr>
        <p:spPr>
          <a:xfrm>
            <a:off x="1828800" y="3456432"/>
            <a:ext cx="5486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E868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hello@leadingtalent.co.uk   ·   leadingtalent.co.uk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EUC &amp; Windows 10 Transformation – Case Study</dc:title>
  <dc:subject>PptxGenJS Presentation</dc:subject>
  <dc:creator>Leading Talent Ltd</dc:creator>
  <cp:lastModifiedBy>Leading Talent Ltd</cp:lastModifiedBy>
  <cp:revision>1</cp:revision>
  <dcterms:created xsi:type="dcterms:W3CDTF">2026-06-26T08:04:46Z</dcterms:created>
  <dcterms:modified xsi:type="dcterms:W3CDTF">2026-06-26T08:04:46Z</dcterms:modified>
</cp:coreProperties>
</file>